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1pPr>
    <a:lvl2pPr marL="141790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2pPr>
    <a:lvl3pPr marL="283582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3pPr>
    <a:lvl4pPr marL="425373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4pPr>
    <a:lvl5pPr marL="567164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5pPr>
    <a:lvl6pPr marL="708954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6pPr>
    <a:lvl7pPr marL="850746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7pPr>
    <a:lvl8pPr marL="992537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8pPr>
    <a:lvl9pPr marL="1134327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C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347" autoAdjust="0"/>
    <p:restoredTop sz="94662"/>
  </p:normalViewPr>
  <p:slideViewPr>
    <p:cSldViewPr snapToGrid="0" snapToObjects="1">
      <p:cViewPr>
        <p:scale>
          <a:sx n="62" d="100"/>
          <a:sy n="62" d="100"/>
        </p:scale>
        <p:origin x="328" y="-2944"/>
      </p:cViewPr>
      <p:guideLst>
        <p:guide orient="horz" pos="6912"/>
        <p:guide pos="10368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16.png>
</file>

<file path=ppt/media/image17.png>
</file>

<file path=ppt/media/image18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D06590-05B3-D443-B0E0-BD27522271CC}" type="datetimeFigureOut">
              <a:rPr lang="en-US" smtClean="0"/>
              <a:t>6/9/19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CC22C-A1EE-0B4F-98F7-34745EC58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2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1pPr>
    <a:lvl2pPr marL="35166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2pPr>
    <a:lvl3pPr marL="703328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3pPr>
    <a:lvl4pPr marL="1054993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4pPr>
    <a:lvl5pPr marL="1406657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5pPr>
    <a:lvl6pPr marL="175832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6pPr>
    <a:lvl7pPr marL="2109985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7pPr>
    <a:lvl8pPr marL="2461649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8pPr>
    <a:lvl9pPr marL="281331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CC22C-A1EE-0B4F-98F7-34745EC58B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45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67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343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5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58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706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20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9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53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4BE8D5-BF98-1F4F-A43A-6FEDDCEE5F10}" type="datetimeFigureOut">
              <a:rPr lang="en-US" smtClean="0"/>
              <a:t>6/9/19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5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tiff"/><Relationship Id="rId18" Type="http://schemas.openxmlformats.org/officeDocument/2006/relationships/image" Target="../media/image16.pn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5" Type="http://schemas.openxmlformats.org/officeDocument/2006/relationships/image" Target="../media/image13.tiff"/><Relationship Id="rId10" Type="http://schemas.openxmlformats.org/officeDocument/2006/relationships/image" Target="../media/image8.tiff"/><Relationship Id="rId19" Type="http://schemas.openxmlformats.org/officeDocument/2006/relationships/image" Target="../media/image17.png"/><Relationship Id="rId4" Type="http://schemas.openxmlformats.org/officeDocument/2006/relationships/image" Target="../media/image2.emf"/><Relationship Id="rId9" Type="http://schemas.openxmlformats.org/officeDocument/2006/relationships/image" Target="../media/image7.tiff"/><Relationship Id="rId1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Box 87">
            <a:extLst>
              <a:ext uri="{FF2B5EF4-FFF2-40B4-BE49-F238E27FC236}">
                <a16:creationId xmlns:a16="http://schemas.microsoft.com/office/drawing/2014/main" id="{B4831F4E-2C70-1642-8DD2-B2D261972670}"/>
              </a:ext>
            </a:extLst>
          </p:cNvPr>
          <p:cNvSpPr txBox="1">
            <a:spLocks/>
          </p:cNvSpPr>
          <p:nvPr/>
        </p:nvSpPr>
        <p:spPr>
          <a:xfrm>
            <a:off x="0" y="3657600"/>
            <a:ext cx="11417876" cy="1828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4B52DEC-D7EB-424C-B6B5-66A94DF896F9}"/>
              </a:ext>
            </a:extLst>
          </p:cNvPr>
          <p:cNvSpPr txBox="1"/>
          <p:nvPr/>
        </p:nvSpPr>
        <p:spPr>
          <a:xfrm>
            <a:off x="5549205" y="13741039"/>
            <a:ext cx="5650438" cy="58521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7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713C8EBA-963C-E942-B4C7-BA49DB841F36}"/>
              </a:ext>
            </a:extLst>
          </p:cNvPr>
          <p:cNvSpPr txBox="1"/>
          <p:nvPr/>
        </p:nvSpPr>
        <p:spPr>
          <a:xfrm>
            <a:off x="195551" y="9782412"/>
            <a:ext cx="431884" cy="58521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7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C535BD7-3733-2642-8C71-D43FC3001C4E}"/>
              </a:ext>
            </a:extLst>
          </p:cNvPr>
          <p:cNvSpPr txBox="1"/>
          <p:nvPr/>
        </p:nvSpPr>
        <p:spPr>
          <a:xfrm>
            <a:off x="4859729" y="4394690"/>
            <a:ext cx="6342593" cy="48097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7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2E689BE-205E-E741-87E4-70F0E73FBBA0}"/>
              </a:ext>
            </a:extLst>
          </p:cNvPr>
          <p:cNvSpPr txBox="1"/>
          <p:nvPr/>
        </p:nvSpPr>
        <p:spPr>
          <a:xfrm>
            <a:off x="11417878" y="3772381"/>
            <a:ext cx="21490873" cy="7315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4B734-5E23-C049-A889-F884AEBD3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51" y="4392745"/>
            <a:ext cx="5944715" cy="4813735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4D3A4D75-0582-2D49-B381-17CCFEA245F7}"/>
              </a:ext>
            </a:extLst>
          </p:cNvPr>
          <p:cNvSpPr txBox="1"/>
          <p:nvPr/>
        </p:nvSpPr>
        <p:spPr>
          <a:xfrm>
            <a:off x="26909484" y="8344381"/>
            <a:ext cx="6008915" cy="27432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E0AB1A-7141-A748-A367-CC37E7C17B79}"/>
              </a:ext>
            </a:extLst>
          </p:cNvPr>
          <p:cNvSpPr txBox="1"/>
          <p:nvPr/>
        </p:nvSpPr>
        <p:spPr>
          <a:xfrm>
            <a:off x="11417553" y="11430000"/>
            <a:ext cx="21500847" cy="105156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-41748"/>
            <a:ext cx="32918400" cy="309325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270" y="55381"/>
            <a:ext cx="209470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Time-of-Flight Coding Function Optimization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1417553" y="11074496"/>
            <a:ext cx="21500847" cy="733957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3. RESULTS </a:t>
            </a:r>
            <a:r>
              <a:rPr lang="en-US" sz="4001" dirty="0"/>
              <a:t>and</a:t>
            </a:r>
            <a:r>
              <a:rPr lang="en-US" sz="4001" b="1" dirty="0"/>
              <a:t> DISCUSSION</a:t>
            </a:r>
          </a:p>
        </p:txBody>
      </p:sp>
      <p:pic>
        <p:nvPicPr>
          <p:cNvPr id="9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55"/>
          <a:stretch>
            <a:fillRect/>
          </a:stretch>
        </p:blipFill>
        <p:spPr bwMode="auto">
          <a:xfrm>
            <a:off x="29916739" y="115601"/>
            <a:ext cx="2801139" cy="27785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25400" algn="ctr">
                <a:solidFill>
                  <a:srgbClr val="21212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F4EFDB"/>
                  </a:outerShdw>
                </a:effectLst>
              </a14:hiddenEffects>
            </a:ext>
          </a:extLst>
        </p:spPr>
      </p:pic>
      <p:sp>
        <p:nvSpPr>
          <p:cNvPr id="98" name="Rectangle 97"/>
          <p:cNvSpPr/>
          <p:nvPr/>
        </p:nvSpPr>
        <p:spPr>
          <a:xfrm>
            <a:off x="0" y="3049885"/>
            <a:ext cx="11458607" cy="73395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BACKGROUND </a:t>
            </a:r>
            <a:r>
              <a:rPr lang="en-US" sz="3600" dirty="0"/>
              <a:t>and</a:t>
            </a:r>
            <a:r>
              <a:rPr lang="en-US" sz="4001" dirty="0"/>
              <a:t> </a:t>
            </a:r>
            <a:r>
              <a:rPr lang="en-US" sz="4001" b="1" dirty="0"/>
              <a:t>MOTIVATION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26909486" y="7755644"/>
            <a:ext cx="6035238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2. DATASET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11417879" y="3049885"/>
            <a:ext cx="21500521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1. Methods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98F1328-0EA3-004F-A5D2-C3369A01B4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31996" y="-46736"/>
            <a:ext cx="6315294" cy="172078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6B9C19B-018B-7F4B-9A72-1628AC9AA7B4}"/>
              </a:ext>
            </a:extLst>
          </p:cNvPr>
          <p:cNvSpPr txBox="1"/>
          <p:nvPr/>
        </p:nvSpPr>
        <p:spPr>
          <a:xfrm>
            <a:off x="216442" y="1458962"/>
            <a:ext cx="18506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Jonas Messner, Nicholas Gaudio, </a:t>
            </a:r>
            <a:r>
              <a:rPr lang="en-US" sz="3200" dirty="0"/>
              <a:t>{</a:t>
            </a:r>
            <a:r>
              <a:rPr lang="en-US" sz="3200" dirty="0" err="1"/>
              <a:t>messnerj</a:t>
            </a:r>
            <a:r>
              <a:rPr lang="en-US" sz="3200" dirty="0"/>
              <a:t>, </a:t>
            </a:r>
            <a:r>
              <a:rPr lang="en-US" sz="3200" dirty="0" err="1"/>
              <a:t>nsgaudio</a:t>
            </a:r>
            <a:r>
              <a:rPr lang="en-US" sz="3200" dirty="0"/>
              <a:t>}@stanford.edu</a:t>
            </a:r>
          </a:p>
          <a:p>
            <a:r>
              <a:rPr lang="en-US" sz="3200" dirty="0"/>
              <a:t>Department of Electrical Engineering, Stanford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13110" y="3863427"/>
            <a:ext cx="1140336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Continuous-Wave Time-of-Flight System Overview</a:t>
            </a:r>
          </a:p>
        </p:txBody>
      </p:sp>
      <p:pic>
        <p:nvPicPr>
          <p:cNvPr id="20" name="Picture 2" descr="Image result for stanford computer scienc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5702" y="1665165"/>
            <a:ext cx="5891123" cy="114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9F669BE-8609-D64C-99DB-772CC479F484}"/>
              </a:ext>
            </a:extLst>
          </p:cNvPr>
          <p:cNvSpPr txBox="1"/>
          <p:nvPr/>
        </p:nvSpPr>
        <p:spPr>
          <a:xfrm>
            <a:off x="5567866" y="20499050"/>
            <a:ext cx="7530067" cy="14465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550" dirty="0"/>
          </a:p>
          <a:p>
            <a:r>
              <a:rPr lang="en-US" sz="550" dirty="0"/>
              <a:t>[1] R. </a:t>
            </a:r>
            <a:r>
              <a:rPr lang="en-US" sz="550" dirty="0" err="1"/>
              <a:t>Ferriere</a:t>
            </a:r>
            <a:r>
              <a:rPr lang="en-US" sz="550" dirty="0"/>
              <a:t>, J. </a:t>
            </a:r>
            <a:r>
              <a:rPr lang="en-US" sz="550" dirty="0" err="1"/>
              <a:t>Cussey</a:t>
            </a:r>
            <a:r>
              <a:rPr lang="en-US" sz="550" dirty="0"/>
              <a:t>, and J. Dudley. Time-of-flight range detection using low-frequency intensity modulation of a </a:t>
            </a:r>
            <a:r>
              <a:rPr lang="en-US" sz="550" dirty="0" err="1"/>
              <a:t>cw</a:t>
            </a:r>
            <a:r>
              <a:rPr lang="en-US" sz="550" dirty="0"/>
              <a:t> laser diode: Application to fiber length measurement. Optical Engineering - OPT ENG, 47, 09 2008.</a:t>
            </a:r>
          </a:p>
          <a:p>
            <a:r>
              <a:rPr lang="en-US" sz="550" dirty="0"/>
              <a:t>[2] R. </a:t>
            </a:r>
            <a:r>
              <a:rPr lang="en-US" sz="550" dirty="0" err="1"/>
              <a:t>Grootjans</a:t>
            </a:r>
            <a:r>
              <a:rPr lang="en-US" sz="550" dirty="0"/>
              <a:t>, W. van der </a:t>
            </a:r>
            <a:r>
              <a:rPr lang="en-US" sz="550" dirty="0" err="1"/>
              <a:t>Tempel</a:t>
            </a:r>
            <a:r>
              <a:rPr lang="en-US" sz="550" dirty="0"/>
              <a:t>, D. Van, C. De </a:t>
            </a:r>
            <a:r>
              <a:rPr lang="en-US" sz="550" dirty="0" err="1"/>
              <a:t>Tandt</a:t>
            </a:r>
            <a:r>
              <a:rPr lang="en-US" sz="550" dirty="0"/>
              <a:t>, and M. </a:t>
            </a:r>
            <a:r>
              <a:rPr lang="en-US" sz="550" dirty="0" err="1"/>
              <a:t>Kuijk</a:t>
            </a:r>
            <a:r>
              <a:rPr lang="en-US" sz="550" dirty="0"/>
              <a:t>. Improved modulation techniques for time-of-flight ranging cameras using pseudo random binary sequences. Proc. IEEE LEOS Benelux Chapter, 2006.</a:t>
            </a:r>
          </a:p>
          <a:p>
            <a:r>
              <a:rPr lang="en-US" sz="550" dirty="0"/>
              <a:t>[3] M. Gupta, A. </a:t>
            </a:r>
            <a:r>
              <a:rPr lang="en-US" sz="550" dirty="0" err="1"/>
              <a:t>Velten</a:t>
            </a:r>
            <a:r>
              <a:rPr lang="en-US" sz="550" dirty="0"/>
              <a:t>, S. K. </a:t>
            </a:r>
            <a:r>
              <a:rPr lang="en-US" sz="550" dirty="0" err="1"/>
              <a:t>Nayar</a:t>
            </a:r>
            <a:r>
              <a:rPr lang="en-US" sz="550" dirty="0"/>
              <a:t>, and E. </a:t>
            </a:r>
            <a:r>
              <a:rPr lang="en-US" sz="550" dirty="0" err="1"/>
              <a:t>Breitbach</a:t>
            </a:r>
            <a:r>
              <a:rPr lang="en-US" sz="550" dirty="0"/>
              <a:t>. What are optimal coding functions for time-of-flight imaging? ACM Trans. Graph., 37(2):13:1–13:18, Feb. 2018.</a:t>
            </a:r>
          </a:p>
          <a:p>
            <a:r>
              <a:rPr lang="en-US" sz="550" dirty="0"/>
              <a:t>[4] F. Gutierrez-Barragan, S. A. Reza, A. </a:t>
            </a:r>
            <a:r>
              <a:rPr lang="en-US" sz="550" dirty="0" err="1"/>
              <a:t>Velten</a:t>
            </a:r>
            <a:r>
              <a:rPr lang="en-US" sz="550" dirty="0"/>
              <a:t>, and M. Gupta. Practical coding function design for time-of-flight imaging. To appear in CVPR 2019, 2019.</a:t>
            </a:r>
          </a:p>
          <a:p>
            <a:r>
              <a:rPr lang="en-US" sz="550" dirty="0"/>
              <a:t>[5] B. Hariharan, P. A. Arbelaez, R. B. </a:t>
            </a:r>
            <a:r>
              <a:rPr lang="en-US" sz="550" dirty="0" err="1"/>
              <a:t>Girshick</a:t>
            </a:r>
            <a:r>
              <a:rPr lang="en-US" sz="550" dirty="0"/>
              <a:t>, and J. Malik. </a:t>
            </a:r>
            <a:r>
              <a:rPr lang="en-US" sz="550" dirty="0" err="1"/>
              <a:t>Hypercolumns</a:t>
            </a:r>
            <a:r>
              <a:rPr lang="en-US" sz="550" dirty="0"/>
              <a:t> for object segmentation and fine-grained localization. </a:t>
            </a:r>
            <a:r>
              <a:rPr lang="en-US" sz="550" dirty="0" err="1"/>
              <a:t>CoRR</a:t>
            </a:r>
            <a:r>
              <a:rPr lang="en-US" sz="550" dirty="0"/>
              <a:t>, abs/1411.5752, 2014.</a:t>
            </a:r>
          </a:p>
          <a:p>
            <a:r>
              <a:rPr lang="en-US" sz="550" dirty="0"/>
              <a:t>[6] A. Kolb, E. Barth, R. Koch, and R. Larsen. Time-of-flight cameras in computer graphics. Computer Graphics Forum, 29(1):141–159, 2010.</a:t>
            </a:r>
          </a:p>
          <a:p>
            <a:r>
              <a:rPr lang="en-US" sz="550" dirty="0"/>
              <a:t>[7] R. Lange. 3D Time-of-Flight Distance Measurement with Custom Solid-State Image Sensors in CMOS/CCD-Technology. PhD thesis, University Siegen, 2000.</a:t>
            </a:r>
          </a:p>
          <a:p>
            <a:r>
              <a:rPr lang="en-US" sz="550" dirty="0"/>
              <a:t>[8] P. Liu and E. Y. Lam. Image reconstruction using deep learning. </a:t>
            </a:r>
            <a:r>
              <a:rPr lang="en-US" sz="550" dirty="0" err="1"/>
              <a:t>CoRR</a:t>
            </a:r>
            <a:r>
              <a:rPr lang="en-US" sz="550" dirty="0"/>
              <a:t>, abs/1809.10410, 2018.</a:t>
            </a:r>
          </a:p>
          <a:p>
            <a:r>
              <a:rPr lang="en-US" sz="550" dirty="0"/>
              <a:t>[9] P. K. Nathan Silberman, Derek </a:t>
            </a:r>
            <a:r>
              <a:rPr lang="en-US" sz="550" dirty="0" err="1"/>
              <a:t>Hoiem</a:t>
            </a:r>
            <a:r>
              <a:rPr lang="en-US" sz="550" dirty="0"/>
              <a:t> and R. Fergus. Indoor segmentation and support inference from </a:t>
            </a:r>
            <a:r>
              <a:rPr lang="en-US" sz="550" dirty="0" err="1"/>
              <a:t>rgbd</a:t>
            </a:r>
            <a:r>
              <a:rPr lang="en-US" sz="550" dirty="0"/>
              <a:t> images. In ECCV, 2012.</a:t>
            </a:r>
          </a:p>
          <a:p>
            <a:r>
              <a:rPr lang="en-US" sz="550" dirty="0"/>
              <a:t>[10] A. </a:t>
            </a:r>
            <a:r>
              <a:rPr lang="en-US" sz="550" dirty="0" err="1"/>
              <a:t>Paszke</a:t>
            </a:r>
            <a:r>
              <a:rPr lang="en-US" sz="550" dirty="0"/>
              <a:t>, S. Gross, S. </a:t>
            </a:r>
            <a:r>
              <a:rPr lang="en-US" sz="550" dirty="0" err="1"/>
              <a:t>Chintala</a:t>
            </a:r>
            <a:r>
              <a:rPr lang="en-US" sz="550" dirty="0"/>
              <a:t>, G. </a:t>
            </a:r>
            <a:r>
              <a:rPr lang="en-US" sz="550" dirty="0" err="1"/>
              <a:t>Chanan</a:t>
            </a:r>
            <a:r>
              <a:rPr lang="en-US" sz="550" dirty="0"/>
              <a:t>, E. Yang, Z. DeVito, Z. Lin, A. </a:t>
            </a:r>
            <a:r>
              <a:rPr lang="en-US" sz="550" dirty="0" err="1"/>
              <a:t>Desmaison</a:t>
            </a:r>
            <a:r>
              <a:rPr lang="en-US" sz="550" dirty="0"/>
              <a:t>, L. </a:t>
            </a:r>
            <a:r>
              <a:rPr lang="en-US" sz="550" dirty="0" err="1"/>
              <a:t>Antiga</a:t>
            </a:r>
            <a:r>
              <a:rPr lang="en-US" sz="550" dirty="0"/>
              <a:t>, and A. </a:t>
            </a:r>
            <a:r>
              <a:rPr lang="en-US" sz="550" dirty="0" err="1"/>
              <a:t>Lerer</a:t>
            </a:r>
            <a:r>
              <a:rPr lang="en-US" sz="550" dirty="0"/>
              <a:t>. Automatic differentiation in </a:t>
            </a:r>
            <a:r>
              <a:rPr lang="en-US" sz="550" dirty="0" err="1"/>
              <a:t>PyTorch</a:t>
            </a:r>
            <a:r>
              <a:rPr lang="en-US" sz="550" dirty="0"/>
              <a:t>. In NIPS </a:t>
            </a:r>
            <a:r>
              <a:rPr lang="en-US" sz="550" dirty="0" err="1"/>
              <a:t>Autodiff</a:t>
            </a:r>
            <a:r>
              <a:rPr lang="en-US" sz="550" dirty="0"/>
              <a:t> Workshop, 2017.</a:t>
            </a:r>
          </a:p>
          <a:p>
            <a:r>
              <a:rPr lang="en-US" sz="550" dirty="0"/>
              <a:t>[11] A. Payne, A. A Dorrington, and M. Cree. Illumination waveform optimization for time-of-flight range imaging cameras. Proceedings of SPIE - The International Society for Optical Engineering, 8085, 06 2011.</a:t>
            </a:r>
          </a:p>
          <a:p>
            <a:r>
              <a:rPr lang="en-US" sz="550" dirty="0"/>
              <a:t>[12] M. </a:t>
            </a:r>
            <a:r>
              <a:rPr lang="en-US" sz="550" dirty="0" err="1"/>
              <a:t>Ravanelli</a:t>
            </a:r>
            <a:r>
              <a:rPr lang="en-US" sz="550" dirty="0"/>
              <a:t> and Y. </a:t>
            </a:r>
            <a:r>
              <a:rPr lang="en-US" sz="550" dirty="0" err="1"/>
              <a:t>Bengio</a:t>
            </a:r>
            <a:r>
              <a:rPr lang="en-US" sz="550" dirty="0"/>
              <a:t>. Speaker recognition from raw waveform with </a:t>
            </a:r>
            <a:r>
              <a:rPr lang="en-US" sz="550" dirty="0" err="1"/>
              <a:t>sincnet</a:t>
            </a:r>
            <a:r>
              <a:rPr lang="en-US" sz="550" dirty="0"/>
              <a:t>. In 2018 IEEE Spoken Language Technology Workshop, SLT 2018, Athens, Greece, December 18-21, 2018, pages 1021–1028, 2018.</a:t>
            </a:r>
          </a:p>
          <a:p>
            <a:r>
              <a:rPr lang="en-US" sz="550" dirty="0"/>
              <a:t>[13] O. </a:t>
            </a:r>
            <a:r>
              <a:rPr lang="en-US" sz="550" dirty="0" err="1"/>
              <a:t>Ronneberger</a:t>
            </a:r>
            <a:r>
              <a:rPr lang="en-US" sz="550" dirty="0"/>
              <a:t>, P. Fischer, and T. </a:t>
            </a:r>
            <a:r>
              <a:rPr lang="en-US" sz="550" dirty="0" err="1"/>
              <a:t>Brox</a:t>
            </a:r>
            <a:r>
              <a:rPr lang="en-US" sz="550" dirty="0"/>
              <a:t>. U-net: Convolutional networks for biomedical image segmentation. </a:t>
            </a:r>
            <a:r>
              <a:rPr lang="en-US" sz="550" dirty="0" err="1"/>
              <a:t>CoRR</a:t>
            </a:r>
            <a:r>
              <a:rPr lang="en-US" sz="550" dirty="0"/>
              <a:t>, abs/1505.04597, 2015.</a:t>
            </a:r>
          </a:p>
          <a:p>
            <a:r>
              <a:rPr lang="en-US" sz="550" dirty="0"/>
              <a:t>[14] M. </a:t>
            </a:r>
            <a:r>
              <a:rPr lang="en-US" sz="550" dirty="0" err="1"/>
              <a:t>Seyedhosseini</a:t>
            </a:r>
            <a:r>
              <a:rPr lang="en-US" sz="550" dirty="0"/>
              <a:t>, M. </a:t>
            </a:r>
            <a:r>
              <a:rPr lang="en-US" sz="550" dirty="0" err="1"/>
              <a:t>Sajjadi</a:t>
            </a:r>
            <a:r>
              <a:rPr lang="en-US" sz="550" dirty="0"/>
              <a:t>, and T. </a:t>
            </a:r>
            <a:r>
              <a:rPr lang="en-US" sz="550" dirty="0" err="1"/>
              <a:t>Tasdizen</a:t>
            </a:r>
            <a:r>
              <a:rPr lang="en-US" sz="550" dirty="0"/>
              <a:t>. Image segmentation with cascaded hierarchical models and </a:t>
            </a:r>
            <a:r>
              <a:rPr lang="en-US" sz="550" dirty="0" err="1"/>
              <a:t>logisticdisjunctive</a:t>
            </a:r>
            <a:r>
              <a:rPr lang="en-US" sz="550" dirty="0"/>
              <a:t> normal networks. In 2013 IEEE International Conference on Computer Vision, pages 2168–2175, Dec 2013.</a:t>
            </a:r>
          </a:p>
          <a:p>
            <a:r>
              <a:rPr lang="en-US" sz="550" dirty="0"/>
              <a:t>[15] E. </a:t>
            </a:r>
            <a:r>
              <a:rPr lang="en-US" sz="550" dirty="0" err="1"/>
              <a:t>Shelhamer</a:t>
            </a:r>
            <a:r>
              <a:rPr lang="en-US" sz="550" dirty="0"/>
              <a:t>, J. Long, and T. Darrell. Fully convolutional networks for semantic segmentation. </a:t>
            </a:r>
            <a:r>
              <a:rPr lang="en-US" sz="550" dirty="0" err="1"/>
              <a:t>CoRR</a:t>
            </a:r>
            <a:r>
              <a:rPr lang="en-US" sz="550" dirty="0"/>
              <a:t>, abs/1605.06211, 2016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A48D69-A2A6-A741-AD1F-38754ADB5136}"/>
              </a:ext>
            </a:extLst>
          </p:cNvPr>
          <p:cNvSpPr txBox="1"/>
          <p:nvPr/>
        </p:nvSpPr>
        <p:spPr>
          <a:xfrm>
            <a:off x="27840232" y="5305764"/>
            <a:ext cx="301411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Some BS 1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2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4C5E8C-5AB9-4E4A-95E9-BCBC172F3A20}"/>
              </a:ext>
            </a:extLst>
          </p:cNvPr>
          <p:cNvSpPr txBox="1"/>
          <p:nvPr/>
        </p:nvSpPr>
        <p:spPr>
          <a:xfrm>
            <a:off x="13097933" y="20191274"/>
            <a:ext cx="10972799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endParaRPr lang="en-US" sz="2700" dirty="0"/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1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2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3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508062-5F6C-BE43-A61B-525B9B52C1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438" y="9782412"/>
            <a:ext cx="10572205" cy="58521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798FE76-AA21-1A4A-94E5-AE7B2A9DCE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-157669" y="10591364"/>
            <a:ext cx="1368037" cy="1828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1F44967-FC5B-7842-9EE2-6261E77C10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-44553" y="12192263"/>
            <a:ext cx="1149531" cy="18288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8178CB7-08D7-6C40-A0F9-4506158F5C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-192409" y="14090208"/>
            <a:ext cx="1453896" cy="18288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C11ABAF-C6BC-D247-8809-865E949F501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30239" y="4848564"/>
            <a:ext cx="4259425" cy="4572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DD07964-BC68-DB42-AFFC-7D379336660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8178" y="6012594"/>
            <a:ext cx="2486608" cy="4572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54236899-AC86-504D-9B85-95266C8131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08241" y="7180471"/>
            <a:ext cx="4503420" cy="9144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9AE7ED05-4432-0F44-B2BF-ABFE36B25D6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686831" y="16242200"/>
            <a:ext cx="3529301" cy="118872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DFD25978-8A89-2040-8400-7AB613D4856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877555" y="17993039"/>
            <a:ext cx="5012109" cy="155448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045E1A50-0906-C74A-963B-B493F809893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95551" y="16465577"/>
            <a:ext cx="5121558" cy="527219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EFA6EB9F-A1FB-3A43-8F3D-E59D01068AC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558473" y="8409872"/>
            <a:ext cx="5558118" cy="457200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C2FDC95A-D322-C44C-9910-B8FBE96E970F}"/>
              </a:ext>
            </a:extLst>
          </p:cNvPr>
          <p:cNvSpPr txBox="1"/>
          <p:nvPr/>
        </p:nvSpPr>
        <p:spPr>
          <a:xfrm>
            <a:off x="7516647" y="4375162"/>
            <a:ext cx="248660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Received Light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B4E4788-CADB-E540-B0A9-3A07870F590A}"/>
              </a:ext>
            </a:extLst>
          </p:cNvPr>
          <p:cNvSpPr txBox="1"/>
          <p:nvPr/>
        </p:nvSpPr>
        <p:spPr>
          <a:xfrm>
            <a:off x="6309526" y="5552859"/>
            <a:ext cx="490085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Sensor Demodulation Function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5207CCF-B7C9-AD4E-A598-996055AC64CF}"/>
              </a:ext>
            </a:extLst>
          </p:cNvPr>
          <p:cNvSpPr txBox="1"/>
          <p:nvPr/>
        </p:nvSpPr>
        <p:spPr>
          <a:xfrm>
            <a:off x="7120661" y="6743467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Cross-Correlation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E8ED7B2-DB89-D14B-A0E3-BEDE5F8D31E7}"/>
              </a:ext>
            </a:extLst>
          </p:cNvPr>
          <p:cNvSpPr txBox="1"/>
          <p:nvPr/>
        </p:nvSpPr>
        <p:spPr>
          <a:xfrm>
            <a:off x="-13109" y="9271531"/>
            <a:ext cx="1140336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Coding Curves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6F7D9F5-084A-DC4C-9A9D-BEC44150DFD1}"/>
              </a:ext>
            </a:extLst>
          </p:cNvPr>
          <p:cNvSpPr txBox="1"/>
          <p:nvPr/>
        </p:nvSpPr>
        <p:spPr>
          <a:xfrm>
            <a:off x="6812848" y="15717645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Depth Precision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B798BCF-F687-EF4B-A151-720A4CE8DA38}"/>
              </a:ext>
            </a:extLst>
          </p:cNvPr>
          <p:cNvSpPr txBox="1"/>
          <p:nvPr/>
        </p:nvSpPr>
        <p:spPr>
          <a:xfrm>
            <a:off x="6744319" y="17505188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Coding Curve Length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C2BC47D-412D-0144-A1BC-80997D2922A0}"/>
              </a:ext>
            </a:extLst>
          </p:cNvPr>
          <p:cNvSpPr txBox="1"/>
          <p:nvPr/>
        </p:nvSpPr>
        <p:spPr>
          <a:xfrm>
            <a:off x="-40733" y="15880277"/>
            <a:ext cx="552713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Recovered Depth Maps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4674D63E-9D0C-8A43-A321-CDC215F8A70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1928868" y="4393947"/>
            <a:ext cx="4719647" cy="6426185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A6CA38D-70BA-AB4F-8487-C14A06DEAE6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624081" y="4393947"/>
            <a:ext cx="10058400" cy="2961293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986EC44B-14B5-5041-BD46-C11ADE9C8C0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1624081" y="7847572"/>
            <a:ext cx="10058400" cy="2967228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745EB8A3-DE78-654F-A507-8FE57DBE9D4D}"/>
              </a:ext>
            </a:extLst>
          </p:cNvPr>
          <p:cNvSpPr txBox="1"/>
          <p:nvPr/>
        </p:nvSpPr>
        <p:spPr>
          <a:xfrm>
            <a:off x="11624079" y="3879034"/>
            <a:ext cx="1005839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Non-Neural Network Optimization Diagram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70C710F-E233-744C-B9BB-6C065BC96D25}"/>
              </a:ext>
            </a:extLst>
          </p:cNvPr>
          <p:cNvSpPr txBox="1"/>
          <p:nvPr/>
        </p:nvSpPr>
        <p:spPr>
          <a:xfrm>
            <a:off x="11624079" y="7363237"/>
            <a:ext cx="1005839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Convolutional Neural Network Optimization Diagram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38CDF02-6C61-814A-A1E6-A2A5719D824E}"/>
              </a:ext>
            </a:extLst>
          </p:cNvPr>
          <p:cNvSpPr txBox="1"/>
          <p:nvPr/>
        </p:nvSpPr>
        <p:spPr>
          <a:xfrm>
            <a:off x="21928865" y="3894894"/>
            <a:ext cx="47196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Neural Network Architecture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FC7F421-E37D-6443-BA51-D3FA6E6318F7}"/>
              </a:ext>
            </a:extLst>
          </p:cNvPr>
          <p:cNvSpPr/>
          <p:nvPr/>
        </p:nvSpPr>
        <p:spPr>
          <a:xfrm>
            <a:off x="5567866" y="19826818"/>
            <a:ext cx="7530067" cy="72876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REFERENCES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34436F5-07CC-F147-BF6D-36960B077EB9}"/>
              </a:ext>
            </a:extLst>
          </p:cNvPr>
          <p:cNvSpPr txBox="1"/>
          <p:nvPr/>
        </p:nvSpPr>
        <p:spPr>
          <a:xfrm>
            <a:off x="28058671" y="9007976"/>
            <a:ext cx="301411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Some BS 1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2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3097933" y="19826818"/>
            <a:ext cx="10972799" cy="72876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458982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8760</TotalTime>
  <Words>695</Words>
  <Application>Microsoft Macintosh PowerPoint</Application>
  <PresentationFormat>Custom</PresentationFormat>
  <Paragraphs>47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G Fanton</dc:creator>
  <cp:lastModifiedBy>Nicholas Streich Gaudio</cp:lastModifiedBy>
  <cp:revision>319</cp:revision>
  <dcterms:created xsi:type="dcterms:W3CDTF">2016-04-12T18:22:18Z</dcterms:created>
  <dcterms:modified xsi:type="dcterms:W3CDTF">2019-06-09T18:38:22Z</dcterms:modified>
</cp:coreProperties>
</file>